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88c66975b_1_176:notes"/>
          <p:cNvSpPr/>
          <p:nvPr>
            <p:ph idx="2" type="sldImg"/>
          </p:nvPr>
        </p:nvSpPr>
        <p:spPr>
          <a:xfrm>
            <a:off x="1868873" y="686825"/>
            <a:ext cx="3120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a88c66975b_1_176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a88c66975b_1_176:notes"/>
          <p:cNvSpPr txBox="1"/>
          <p:nvPr>
            <p:ph idx="12" type="sldNum"/>
          </p:nvPr>
        </p:nvSpPr>
        <p:spPr>
          <a:xfrm>
            <a:off x="3884618" y="868522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88c66975b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88c66975b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88c66975b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88c66975b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88c6697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88c6697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88c66975b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88c66975b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88c66975b_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88c66975b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88c66975b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88c66975b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88c66975b_1_350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a88c66975b_1_350:notes"/>
          <p:cNvSpPr/>
          <p:nvPr>
            <p:ph idx="2" type="sldImg"/>
          </p:nvPr>
        </p:nvSpPr>
        <p:spPr>
          <a:xfrm>
            <a:off x="1868873" y="686825"/>
            <a:ext cx="3120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88c66975b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88c66975b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88c66975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88c66975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88c66975b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88c66975b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88c66975b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88c66975b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88c66975b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88c66975b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8c669746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8c669746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88c66975b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88c66975b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88c66975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88c66975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0" y="-1"/>
            <a:ext cx="9144000" cy="3391500"/>
          </a:xfrm>
          <a:prstGeom prst="rect">
            <a:avLst/>
          </a:prstGeom>
          <a:solidFill>
            <a:srgbClr val="8592BC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" y="1"/>
            <a:ext cx="9144000" cy="278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1117415" y="789552"/>
            <a:ext cx="7665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1117415" y="2950958"/>
            <a:ext cx="5186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543" y="3666491"/>
            <a:ext cx="1965226" cy="87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0" type="dt"/>
          </p:nvPr>
        </p:nvSpPr>
        <p:spPr>
          <a:xfrm>
            <a:off x="5597580" y="2951013"/>
            <a:ext cx="3243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0" y="4840002"/>
            <a:ext cx="91440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48" y="4907532"/>
            <a:ext cx="2690164" cy="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4571999" y="4840002"/>
            <a:ext cx="45720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100%">
  <p:cSld name="Graph 100%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chart"/>
          </p:nvPr>
        </p:nvSpPr>
        <p:spPr>
          <a:xfrm>
            <a:off x="303339" y="939627"/>
            <a:ext cx="85374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  <p:txBody>
          <a:bodyPr anchorCtr="0" anchor="ctr" bIns="134950" lIns="0" spcFirstLastPara="1" rIns="0" wrap="square" tIns="0">
            <a:noAutofit/>
          </a:bodyPr>
          <a:lstStyle>
            <a:lvl1pPr lvl="0" marR="0" rtl="0" algn="ctr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100%">
  <p:cSld name="Video 100%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>
            <p:ph idx="2" type="media"/>
          </p:nvPr>
        </p:nvSpPr>
        <p:spPr>
          <a:xfrm>
            <a:off x="303339" y="939627"/>
            <a:ext cx="85374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  <p:txBody>
          <a:bodyPr anchorCtr="0" anchor="ctr" bIns="134950" lIns="0" spcFirstLastPara="1" rIns="0" wrap="square" tIns="0">
            <a:noAutofit/>
          </a:bodyPr>
          <a:lstStyle>
            <a:lvl1pPr lvl="0" marR="0" rtl="0" algn="ctr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1" y="1"/>
            <a:ext cx="9144000" cy="339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1117415" y="789552"/>
            <a:ext cx="7665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543" y="3666491"/>
            <a:ext cx="1965226" cy="87811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0" y="4840002"/>
            <a:ext cx="91440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48" y="4907532"/>
            <a:ext cx="2690164" cy="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4571999" y="4840002"/>
            <a:ext cx="45720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 1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50" spcFirstLastPara="1" rIns="68550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50" spcFirstLastPara="1" rIns="68550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-"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5pPr>
            <a:lvl6pPr indent="-311150" lvl="5" marL="27432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-"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3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50" spcFirstLastPara="1" rIns="68550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Index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03339" y="939627"/>
            <a:ext cx="51324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eorgia"/>
              <a:buAutoNum type="arabicPeriod"/>
              <a:defRPr sz="18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eorgia"/>
              <a:buAutoNum type="arabicPeriod"/>
              <a:defRPr sz="18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>
                <a:solidFill>
                  <a:schemeClr val="lt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/>
          <p:nvPr>
            <p:ph idx="2" type="pic"/>
          </p:nvPr>
        </p:nvSpPr>
        <p:spPr>
          <a:xfrm>
            <a:off x="5587315" y="939404"/>
            <a:ext cx="32532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00%">
  <p:cSld name="Text 100%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03339" y="939627"/>
            <a:ext cx="85374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75%/25%">
  <p:cSld name="Text &amp; Image 75%/25%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03339" y="939627"/>
            <a:ext cx="59421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>
            <p:ph idx="2" type="pic"/>
          </p:nvPr>
        </p:nvSpPr>
        <p:spPr>
          <a:xfrm>
            <a:off x="6396984" y="939404"/>
            <a:ext cx="24435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50%/50%">
  <p:cSld name="Text &amp; Image 50%/50%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03339" y="939627"/>
            <a:ext cx="41928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>
            <p:ph idx="2" type="pic"/>
          </p:nvPr>
        </p:nvSpPr>
        <p:spPr>
          <a:xfrm>
            <a:off x="4648160" y="939404"/>
            <a:ext cx="41925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25%/75%">
  <p:cSld name="Text &amp; Image 25%/75%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03339" y="939627"/>
            <a:ext cx="26493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3104333" y="939404"/>
            <a:ext cx="57363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00%">
  <p:cSld name="Image 100%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8"/>
          <p:cNvSpPr/>
          <p:nvPr>
            <p:ph idx="2" type="pic"/>
          </p:nvPr>
        </p:nvSpPr>
        <p:spPr>
          <a:xfrm>
            <a:off x="303339" y="939404"/>
            <a:ext cx="85371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4x">
  <p:cSld name="Text &amp; Image 4x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303339" y="939627"/>
            <a:ext cx="41928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>
            <p:ph idx="2" type="pic"/>
          </p:nvPr>
        </p:nvSpPr>
        <p:spPr>
          <a:xfrm>
            <a:off x="4648161" y="939404"/>
            <a:ext cx="2020200" cy="17229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4" name="Google Shape;54;p9"/>
          <p:cNvSpPr/>
          <p:nvPr>
            <p:ph idx="3" type="pic"/>
          </p:nvPr>
        </p:nvSpPr>
        <p:spPr>
          <a:xfrm>
            <a:off x="6820408" y="939404"/>
            <a:ext cx="2020200" cy="17229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5" name="Google Shape;55;p9"/>
          <p:cNvSpPr/>
          <p:nvPr>
            <p:ph idx="4" type="pic"/>
          </p:nvPr>
        </p:nvSpPr>
        <p:spPr>
          <a:xfrm>
            <a:off x="4648161" y="2813717"/>
            <a:ext cx="2020200" cy="17229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6" name="Google Shape;56;p9"/>
          <p:cNvSpPr/>
          <p:nvPr>
            <p:ph idx="5" type="pic"/>
          </p:nvPr>
        </p:nvSpPr>
        <p:spPr>
          <a:xfrm>
            <a:off x="6820408" y="2813717"/>
            <a:ext cx="2020200" cy="17229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2x">
  <p:cSld name="Text &amp; Image 2x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03339" y="939627"/>
            <a:ext cx="41928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4647835" y="939404"/>
            <a:ext cx="20202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62" name="Google Shape;62;p10"/>
          <p:cNvSpPr/>
          <p:nvPr>
            <p:ph idx="3" type="pic"/>
          </p:nvPr>
        </p:nvSpPr>
        <p:spPr>
          <a:xfrm>
            <a:off x="6820082" y="939404"/>
            <a:ext cx="2020200" cy="3597000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3339" y="303498"/>
            <a:ext cx="8537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3339" y="939627"/>
            <a:ext cx="85374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2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4840002"/>
            <a:ext cx="91440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3339" y="4907532"/>
            <a:ext cx="2690164" cy="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0" y="-1"/>
            <a:ext cx="9144000" cy="3391500"/>
          </a:xfrm>
          <a:prstGeom prst="rect">
            <a:avLst/>
          </a:prstGeom>
          <a:solidFill>
            <a:srgbClr val="8592BC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1" y="1"/>
            <a:ext cx="9144000" cy="278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 b="1"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1117415" y="789552"/>
            <a:ext cx="7665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2900"/>
              <a:t>Gas density in merging quenched dwarf galaxies</a:t>
            </a:r>
            <a:endParaRPr sz="2900"/>
          </a:p>
        </p:txBody>
      </p:sp>
      <p:sp>
        <p:nvSpPr>
          <p:cNvPr id="100" name="Google Shape;100;p17"/>
          <p:cNvSpPr txBox="1"/>
          <p:nvPr>
            <p:ph idx="3" type="body"/>
          </p:nvPr>
        </p:nvSpPr>
        <p:spPr>
          <a:xfrm>
            <a:off x="1117415" y="2978658"/>
            <a:ext cx="5186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By Kristian Knudsgaard, Lea Krarup, and Carol Dong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 velocity 30 km s⁻¹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Major merger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Merger at ≅700 Myr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975" y="621262"/>
            <a:ext cx="5201325" cy="39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 velocity 60 km s⁻¹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Minor merger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</a:t>
            </a:r>
            <a:r>
              <a:rPr lang="en" sz="1600"/>
              <a:t>raze at </a:t>
            </a:r>
            <a:r>
              <a:rPr lang="en" sz="1600"/>
              <a:t>≅300 Myr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900" y="628350"/>
            <a:ext cx="5182400" cy="3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density</a:t>
            </a:r>
            <a:r>
              <a:rPr lang="en"/>
              <a:t>: Major merger - frontal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Densities required for star formation ~                                (Mo, van den Bosch, White, 2010)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  Jj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/>
              <a:t>→ Densities increase short-term</a:t>
            </a:r>
            <a:endParaRPr sz="160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649" y="1017724"/>
            <a:ext cx="1421850" cy="4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" y="1604800"/>
            <a:ext cx="3152850" cy="2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13" y="1604800"/>
            <a:ext cx="3152850" cy="23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438" y="1604824"/>
            <a:ext cx="3152850" cy="236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d</a:t>
            </a:r>
            <a:r>
              <a:rPr lang="en"/>
              <a:t>ensity: Major merger - with rotation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Densities required for star formation ~                                (Mo, van den Bosch, White, 2010)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  Jj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/>
              <a:t>→ Densities increase short-term</a:t>
            </a:r>
            <a:endParaRPr sz="1600"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649" y="1017724"/>
            <a:ext cx="1421850" cy="4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4800"/>
            <a:ext cx="3152826" cy="236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583" y="1593700"/>
            <a:ext cx="3152867" cy="23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4675" y="1604800"/>
            <a:ext cx="3152826" cy="236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density histograms: Minor merger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Densities required for star formation ~                                (Mo, van den Bosch, White, 2010)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  Jj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/>
              <a:t>→ Densities become much much lower due to galaxies grazing each other</a:t>
            </a:r>
            <a:endParaRPr sz="160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649" y="1017724"/>
            <a:ext cx="1421850" cy="4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01" y="1593712"/>
            <a:ext cx="3152826" cy="236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200" y="1615569"/>
            <a:ext cx="3152826" cy="236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162" y="1604806"/>
            <a:ext cx="3152826" cy="236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Densities of major mergers actually become about as low after merger than before merger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newly formed galaxy is just as quenched than the initial two</a:t>
            </a:r>
            <a:endParaRPr sz="15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Minor merger strips galaxies of gas</a:t>
            </a:r>
            <a:endParaRPr sz="15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the time of the merger the densities are highest, but with our resolution not high enough for star formation or a short term starburst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/>
              <a:t>Outlook:</a:t>
            </a:r>
            <a:endParaRPr b="1"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resolution might yield better results, as local over-densities and </a:t>
            </a:r>
            <a:r>
              <a:rPr lang="en" sz="1500"/>
              <a:t>perturbations</a:t>
            </a:r>
            <a:r>
              <a:rPr lang="en" sz="1500"/>
              <a:t> in the central gas region could be resolved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1" y="1"/>
            <a:ext cx="9144000" cy="339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type="title"/>
          </p:nvPr>
        </p:nvSpPr>
        <p:spPr>
          <a:xfrm>
            <a:off x="1117415" y="789552"/>
            <a:ext cx="7665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6846022" y="485482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017725"/>
            <a:ext cx="8832300" cy="37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</a:rPr>
              <a:t>Merging will trigger star-forming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chemeClr val="dk1"/>
                </a:solidFill>
              </a:rPr>
              <a:t>There are observed starburst activities at the interaction areas(Gao et al. 2023)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" sz="1700">
                <a:solidFill>
                  <a:schemeClr val="dk1"/>
                </a:solidFill>
              </a:rPr>
              <a:t>Minor merger</a:t>
            </a:r>
            <a:r>
              <a:rPr lang="en" sz="1700">
                <a:solidFill>
                  <a:schemeClr val="dk1"/>
                </a:solidFill>
              </a:rPr>
              <a:t>s are likely to be a major driver for sf (Rathore et al. 2023)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chemeClr val="dk1"/>
                </a:solidFill>
              </a:rPr>
              <a:t>There is enough molecular gas present in close pairs to fuel the starburst (Reeves &amp; Hudson 2024)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</a:rPr>
              <a:t>Merging can not trigger but stop star-formation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chemeClr val="dk1"/>
                </a:solidFill>
              </a:rPr>
              <a:t>Galaxy mergers is identified as potent mechanisms for quenching of star-formation.(Croton et al. 2006; Gabor et al. 2010; Bluck et al. 2020).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chemeClr val="dk1"/>
                </a:solidFill>
              </a:rPr>
              <a:t>galaxy mergers, including those that involve gas-rich and nearly equal-mass galaxies, exert a minimal impact on their SFR, specific SFR, or star formation efficiency.(Li et al. 2023)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</a:rPr>
              <a:t>Mix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chemeClr val="dk1"/>
                </a:solidFill>
              </a:rPr>
              <a:t>Mergers have little effect on SFR, but can induce starbursts (Pearson et al. 219)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might observe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55549" r="0" t="0"/>
          <a:stretch/>
        </p:blipFill>
        <p:spPr>
          <a:xfrm>
            <a:off x="5164525" y="0"/>
            <a:ext cx="3825476" cy="440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25" y="1139272"/>
            <a:ext cx="4366875" cy="34418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737900" y="4160775"/>
            <a:ext cx="3000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(Gao et al. 2023)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700" y="1152475"/>
            <a:ext cx="448658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1152475"/>
            <a:ext cx="340120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876625" y="4439925"/>
            <a:ext cx="3000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(Gao et al. 2023)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76050" y="44345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J104950.09+325857.9 by sdss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key: gas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•"/>
            </a:pPr>
            <a:r>
              <a:rPr lang="en" sz="1700">
                <a:solidFill>
                  <a:schemeClr val="dk1"/>
                </a:solidFill>
              </a:rPr>
              <a:t>The decrease in SFR is due to the consumption of molecular gas by the starburst. (Baron et al. 2023)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•"/>
            </a:pPr>
            <a:r>
              <a:rPr lang="en" sz="1700">
                <a:solidFill>
                  <a:schemeClr val="dk1"/>
                </a:solidFill>
              </a:rPr>
              <a:t>There is enough molecular gas present in close pairs to fuel the starburst (Reeves &amp; Hudson 2024)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•"/>
            </a:pPr>
            <a:r>
              <a:rPr lang="en" sz="1700">
                <a:solidFill>
                  <a:schemeClr val="dk1"/>
                </a:solidFill>
              </a:rPr>
              <a:t>Stars are born from gas (Common Sense)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>
                <a:solidFill>
                  <a:schemeClr val="dk1"/>
                </a:solidFill>
              </a:rPr>
              <a:t>Minor merger</a:t>
            </a:r>
            <a:r>
              <a:rPr lang="en" sz="1700">
                <a:solidFill>
                  <a:schemeClr val="dk1"/>
                </a:solidFill>
              </a:rPr>
              <a:t>s are likely to be a major driver for star-forming through bring gas (Rathore et al. 2023)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•"/>
            </a:pPr>
            <a:r>
              <a:rPr lang="en" sz="1700">
                <a:solidFill>
                  <a:schemeClr val="dk1"/>
                </a:solidFill>
              </a:rPr>
              <a:t>Galaxies may still be quenched if they have plenty of cold gas but do not form star efficiently. (Luo et al. 2020)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poem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46425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Gas, gas, gas, without you no stars can be formed.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Merging brings gas fuel stars to born.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Using up the last gas this pair owned.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Formation stops as gas gone.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That is the </a:t>
            </a:r>
            <a:r>
              <a:rPr lang="en" sz="1600"/>
              <a:t>starburst</a:t>
            </a:r>
            <a:r>
              <a:rPr lang="en" sz="1600"/>
              <a:t> we called.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After the merging, little  gas remained, the merger goes into its good night.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Sigh, sigh for the dying of the light.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21571" r="21331" t="0"/>
          <a:stretch/>
        </p:blipFill>
        <p:spPr>
          <a:xfrm>
            <a:off x="4954151" y="338000"/>
            <a:ext cx="4189850" cy="4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012375" y="4465800"/>
            <a:ext cx="40734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NGC 4038/4039 by HST</a:t>
            </a:r>
            <a:endParaRPr sz="13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 up of galaxy particles: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Galactics for stars/dark matter particles (only occupying bulge, to create dwarf galaxy shape)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Make two galaxies and add them into one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Molecular_cloud code for gas particles</a:t>
            </a:r>
            <a:endParaRPr sz="16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Hydrodynamical code (fi) for gas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Barnes-Hut tree (bh-tree) for stars/dark matter, gravitational background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Bridge between hydrodynamical with gravitational code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conditions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particles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10.000 gas particles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20.000 stars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Masses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Gas: 10⁸ solar masses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Stars: 10⁹ solar masses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Sizes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Gas cloud: 3 kpc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Galaxies: 3 kpc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Position/Distance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Initial distance ~45 kpc → close enough for merger to occur without initial velocity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Velocity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Parameter that we varied to simulate both major and minor merger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Timescale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3000 Myr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 velocity 0 km s⁻¹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Major merger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First pass at ≅700 Myr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Merger at ≅900 Myr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Mixing and slowly expanding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until</a:t>
            </a:r>
            <a:r>
              <a:rPr lang="en" sz="1600"/>
              <a:t> </a:t>
            </a:r>
            <a:r>
              <a:rPr lang="en" sz="1600"/>
              <a:t>3000 Myr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00" y="634450"/>
            <a:ext cx="5166101" cy="38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